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  <p:embeddedFont>
      <p:font typeface="Economica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744013" y="1008933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Shape 15"/>
          <p:cNvSpPr/>
          <p:nvPr/>
        </p:nvSpPr>
        <p:spPr>
          <a:xfrm rot="10800000">
            <a:off x="5318350" y="4355671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 hasCustomPrompt="1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lső oldal 1">
  <p:cSld name="Belső oldal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755576" y="1340768"/>
            <a:ext cx="77724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0" i="0" u="none" strike="noStrike" cap="none">
                <a:solidFill>
                  <a:srgbClr val="A697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755576" y="2276872"/>
            <a:ext cx="77049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480"/>
              </a:spcBef>
              <a:spcAft>
                <a:spcPts val="0"/>
              </a:spcAft>
              <a:buClr>
                <a:srgbClr val="1D1B10"/>
              </a:buClr>
              <a:buSzPts val="1800"/>
              <a:buFont typeface="Noto Symbol"/>
              <a:buChar char="▪"/>
              <a:defRPr sz="2400" b="0" i="0" u="none" strike="noStrike" cap="none">
                <a:solidFill>
                  <a:srgbClr val="1D1B1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1534" y="11856"/>
            <a:ext cx="2662500" cy="13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7595938" y="613633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Shape 21"/>
          <p:cNvSpPr/>
          <p:nvPr/>
        </p:nvSpPr>
        <p:spPr>
          <a:xfrm rot="10800000" flipH="1">
            <a:off x="466425" y="4744471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27125" y="2846150"/>
            <a:ext cx="6973200" cy="10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sz="3200" b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ügyész változó szerepe az új büntetőeljárásban</a:t>
            </a:r>
            <a:endParaRPr sz="3200" dirty="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625425" y="4790175"/>
            <a:ext cx="34428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dr. Miskolczi Barna </a:t>
            </a:r>
            <a:endParaRPr sz="12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mb. főosztályvezető ügyész, kabinetfőnök</a:t>
            </a:r>
            <a:endParaRPr sz="120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dr. Fazekas Géza </a:t>
            </a:r>
            <a:endParaRPr sz="12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a Legfőbb Ügyészség sajtószóvivője, főosztályvezető-helyettes ügyész</a:t>
            </a:r>
            <a:endParaRPr sz="120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dr. Vida József </a:t>
            </a:r>
            <a:endParaRPr sz="12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kirendelt mb. főügyészségi csoportvezető ügyész</a:t>
            </a:r>
            <a:endParaRPr sz="120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chemeClr val="dk1"/>
                </a:solidFill>
              </a:rPr>
              <a:t> 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Shape 74"/>
          <p:cNvSpPr txBox="1"/>
          <p:nvPr/>
        </p:nvSpPr>
        <p:spPr>
          <a:xfrm>
            <a:off x="6984250" y="5387000"/>
            <a:ext cx="18360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b="1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Legfőbb Ügyészség Kabinet</a:t>
            </a:r>
            <a:endParaRPr sz="1000" b="1" i="1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1055 Budapest, Markó utca 16.</a:t>
            </a:r>
            <a:endParaRPr sz="1000" i="1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1372 Budapest, Pf. 438.</a:t>
            </a:r>
            <a:endParaRPr sz="1000" i="1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Telefon: (1) 354-5628, 354-5774</a:t>
            </a:r>
            <a:endParaRPr sz="1000" i="1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E-mail: kabinet@mku.hu </a:t>
            </a:r>
            <a:endParaRPr sz="1000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274325" y="1423575"/>
            <a:ext cx="6187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Büntetőeljárásba integrált bűnüldözési célú </a:t>
            </a:r>
            <a:endParaRPr sz="2400" b="1"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titkos információgyűjtés</a:t>
            </a:r>
            <a:endParaRPr sz="24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6658775" y="180575"/>
            <a:ext cx="1769575" cy="14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304350" y="4429475"/>
            <a:ext cx="2244300" cy="1544400"/>
          </a:xfrm>
          <a:prstGeom prst="rect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F e l d e r í t é s i</a:t>
            </a:r>
            <a:endParaRPr sz="240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szakasz</a:t>
            </a:r>
            <a:endParaRPr sz="180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5865450" y="4429475"/>
            <a:ext cx="2410500" cy="1544400"/>
          </a:xfrm>
          <a:prstGeom prst="rect">
            <a:avLst/>
          </a:prstGeom>
          <a:noFill/>
          <a:ln w="28575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A69765"/>
                </a:solidFill>
                <a:latin typeface="Impact"/>
                <a:ea typeface="Impact"/>
                <a:cs typeface="Impact"/>
                <a:sym typeface="Impact"/>
              </a:rPr>
              <a:t>V i z s g á l a t i</a:t>
            </a:r>
            <a:endParaRPr sz="240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A69765"/>
                </a:solidFill>
                <a:latin typeface="Impact"/>
                <a:ea typeface="Impact"/>
                <a:cs typeface="Impact"/>
                <a:sym typeface="Impact"/>
              </a:rPr>
              <a:t>szakasz  </a:t>
            </a:r>
            <a:endParaRPr sz="180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11775" y="1597625"/>
            <a:ext cx="345600" cy="4376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J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Á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R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Á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K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Z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868050" y="4429475"/>
            <a:ext cx="2410500" cy="15444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E l ő k é s z í t é s i </a:t>
            </a:r>
            <a:endParaRPr sz="24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szakasz</a:t>
            </a:r>
            <a:endParaRPr sz="18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8386575" y="1278375"/>
            <a:ext cx="345600" cy="4718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N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Y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M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Z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Á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J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Z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É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548650" y="4429475"/>
            <a:ext cx="316800" cy="15444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R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8" name="Shape 88"/>
          <p:cNvSpPr/>
          <p:nvPr/>
        </p:nvSpPr>
        <p:spPr>
          <a:xfrm>
            <a:off x="879413" y="2469975"/>
            <a:ext cx="7385100" cy="11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9050" cap="flat" cmpd="sng">
            <a:solidFill>
              <a:srgbClr val="85200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F o l y a m a t o s a n   b ő v ü l ő   e s z k ö z r e n d s z e r: </a:t>
            </a:r>
            <a:endParaRPr dirty="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Impact"/>
                <a:ea typeface="Impact"/>
                <a:cs typeface="Impact"/>
                <a:sym typeface="Impact"/>
              </a:rPr>
              <a:t>“L E P L E Z E T </a:t>
            </a:r>
            <a:r>
              <a:rPr lang="hu-HU" sz="1800" dirty="0" err="1"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hu-HU" sz="1800" dirty="0">
                <a:latin typeface="Impact"/>
                <a:ea typeface="Impact"/>
                <a:cs typeface="Impact"/>
                <a:sym typeface="Impact"/>
              </a:rPr>
              <a:t>   E S Z K Ö Z Ö K”</a:t>
            </a:r>
            <a:r>
              <a:rPr lang="hu-HU" sz="1800" dirty="0">
                <a:solidFill>
                  <a:srgbClr val="5B0F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dirty="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292988" y="3658325"/>
            <a:ext cx="4971600" cy="64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9050" cap="flat" cmpd="sng">
            <a:solidFill>
              <a:srgbClr val="85200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B ű n c s e l e k m é n y   g y a n ú j á h o z   k ö t h e t ő   e s z k ö z ö k</a:t>
            </a:r>
            <a:endParaRPr dirty="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715650" y="6103625"/>
            <a:ext cx="77127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E l ő n y e :  A   f e l h a s z n á l h a t ó s á g </a:t>
            </a:r>
            <a:r>
              <a:rPr lang="hu-HU" sz="1300" dirty="0" err="1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a l   k a p c s o l a t o s   j o g a l k a l m a z ó i   b i z o n y t a l a n s á g   </a:t>
            </a:r>
            <a:endParaRPr sz="1300" dirty="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m e g s z ü n t e t h e t ő  !</a:t>
            </a:r>
            <a:endParaRPr sz="1300" dirty="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776150" y="1032225"/>
            <a:ext cx="56028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1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 J</a:t>
            </a:r>
            <a:r>
              <a:rPr lang="hu-HU" sz="2600" b="1" dirty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 y o m o z á s i   m o d e l </a:t>
            </a:r>
            <a:r>
              <a:rPr lang="hu-HU" sz="2600" b="1" dirty="0" err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endParaRPr sz="2600" dirty="0">
              <a:solidFill>
                <a:srgbClr val="888888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04575" y="1879175"/>
            <a:ext cx="4143300" cy="42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F   e   l   d   e   r   í   t   é   s   i       s   z   a   k   a   s   z</a:t>
            </a:r>
            <a:endParaRPr sz="1800" dirty="0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907287" y="1879175"/>
            <a:ext cx="4143300" cy="42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A69765"/>
                </a:solidFill>
                <a:latin typeface="Impact"/>
                <a:ea typeface="Impact"/>
                <a:cs typeface="Impact"/>
                <a:sym typeface="Impact"/>
              </a:rPr>
              <a:t>V   i   z   s   g   á   l   a   t   i       s   z   a   k   a   s   z  </a:t>
            </a:r>
            <a:endParaRPr sz="180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375025" y="1879175"/>
            <a:ext cx="423900" cy="4801500"/>
          </a:xfrm>
          <a:prstGeom prst="roundRect">
            <a:avLst>
              <a:gd name="adj" fmla="val 40005"/>
            </a:avLst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Y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N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Ú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Í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sz="24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04563" y="2438413"/>
            <a:ext cx="1158000" cy="57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69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A69765"/>
                </a:solidFill>
                <a:latin typeface="Impact"/>
                <a:ea typeface="Impact"/>
                <a:cs typeface="Impact"/>
                <a:sym typeface="Impact"/>
              </a:rPr>
              <a:t>Ü G Y É S Z</a:t>
            </a:r>
            <a:endParaRPr sz="180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69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851475" y="2438525"/>
            <a:ext cx="2396400" cy="57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F E L Ü G Y E L E T</a:t>
            </a:r>
            <a:endParaRPr sz="1800" b="1" dirty="0"/>
          </a:p>
        </p:txBody>
      </p:sp>
      <p:sp>
        <p:nvSpPr>
          <p:cNvPr id="102" name="Shape 102"/>
          <p:cNvSpPr/>
          <p:nvPr/>
        </p:nvSpPr>
        <p:spPr>
          <a:xfrm>
            <a:off x="1382575" y="2631963"/>
            <a:ext cx="3489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rgbClr val="A6976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926087" y="2424318"/>
            <a:ext cx="12702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69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A69765"/>
                </a:solidFill>
                <a:latin typeface="Impact"/>
                <a:ea typeface="Impact"/>
                <a:cs typeface="Impact"/>
                <a:sym typeface="Impact"/>
              </a:rPr>
              <a:t>Ü G Y É S Z</a:t>
            </a:r>
            <a:endParaRPr sz="180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69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6716625" y="2415325"/>
            <a:ext cx="22842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I R Á N Y Í T Á S</a:t>
            </a:r>
            <a:endParaRPr sz="1800" b="1"/>
          </a:p>
        </p:txBody>
      </p:sp>
      <p:sp>
        <p:nvSpPr>
          <p:cNvPr id="105" name="Shape 105"/>
          <p:cNvSpPr/>
          <p:nvPr/>
        </p:nvSpPr>
        <p:spPr>
          <a:xfrm>
            <a:off x="6282008" y="2588001"/>
            <a:ext cx="348900" cy="194700"/>
          </a:xfrm>
          <a:prstGeom prst="rightArrow">
            <a:avLst>
              <a:gd name="adj1" fmla="val 50000"/>
              <a:gd name="adj2" fmla="val 66243"/>
            </a:avLst>
          </a:prstGeom>
          <a:solidFill>
            <a:srgbClr val="A6976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04538" y="4338275"/>
            <a:ext cx="1158000" cy="57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NYOMOZÓ HATÓSÁG</a:t>
            </a:r>
            <a:endParaRPr sz="1800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406438" y="4529375"/>
            <a:ext cx="3489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899250" y="3784350"/>
            <a:ext cx="2284200" cy="1670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u="sng" dirty="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Ö N Á L </a:t>
            </a:r>
            <a:r>
              <a:rPr lang="hu-HU" sz="1200" u="sng" dirty="0" err="1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hu-HU" sz="1200" u="sng" dirty="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 Ó   N Y O M O Z Á S :</a:t>
            </a:r>
            <a:r>
              <a:rPr lang="hu-HU" dirty="0">
                <a:latin typeface="Impact"/>
                <a:ea typeface="Impact"/>
                <a:cs typeface="Impact"/>
                <a:sym typeface="Impact"/>
              </a:rPr>
              <a:t> </a:t>
            </a:r>
            <a:endParaRPr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megalapozott gyanú megállapításához szükséges mértékben felderíti a bűncselekményt és az elkövető személyét, valamint felkutatja és biztosítja a bizonyítási eszközöket.</a:t>
            </a:r>
            <a:endParaRPr sz="1200" b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962425" y="4393425"/>
            <a:ext cx="11580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NYOMOZÓ HATÓSÁG</a:t>
            </a:r>
            <a:endParaRPr sz="1800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275183" y="3606485"/>
            <a:ext cx="2725800" cy="1966200"/>
          </a:xfrm>
          <a:prstGeom prst="roundRect">
            <a:avLst>
              <a:gd name="adj" fmla="val 24679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u="sng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N Y O M O Z Á S  </a:t>
            </a:r>
            <a:endParaRPr sz="1200" u="sng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u="sng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A Z   Ü G Y É S Z   I R Á N Y Í T Á S Á V A L :</a:t>
            </a:r>
            <a:r>
              <a:rPr lang="hu-HU" sz="1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2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vizsgálat során – szükség esetén bizonyítási eszköz beszerzése és megvizsgálása útján – az ügyészség dönt a gyanúsítottal szemben folyamatban lévő nyomozás befejezésének kérdésében.</a:t>
            </a:r>
            <a:endParaRPr sz="12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926775" y="6259525"/>
            <a:ext cx="4074000" cy="421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28575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u="sng" dirty="0">
                <a:solidFill>
                  <a:srgbClr val="7F6000"/>
                </a:solidFill>
                <a:latin typeface="Impact"/>
                <a:ea typeface="Impact"/>
                <a:cs typeface="Impact"/>
                <a:sym typeface="Impact"/>
              </a:rPr>
              <a:t>E R E D M É N Y :</a:t>
            </a:r>
            <a:r>
              <a:rPr lang="hu-HU" sz="1500" b="1" i="1" dirty="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1" i="1" dirty="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á d e m e l é s // m e g s z ü n t e t é s</a:t>
            </a:r>
            <a:r>
              <a:rPr lang="hu-HU" b="1" dirty="0">
                <a:solidFill>
                  <a:srgbClr val="7F6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1" dirty="0">
              <a:solidFill>
                <a:srgbClr val="7F6000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304100" y="640138"/>
            <a:ext cx="1158000" cy="8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 rot="5400000">
            <a:off x="7464216" y="3200943"/>
            <a:ext cx="3477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5185350" y="3649178"/>
            <a:ext cx="4794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5400000">
            <a:off x="7464216" y="5818443"/>
            <a:ext cx="3477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06850" y="3361650"/>
            <a:ext cx="1501800" cy="57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J O G O S U L T</a:t>
            </a:r>
            <a:endParaRPr sz="1800" b="1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742675" y="3552750"/>
            <a:ext cx="3489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225600" y="2048837"/>
            <a:ext cx="6623700" cy="3351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9050" cap="flat" cmpd="sng">
            <a:solidFill>
              <a:srgbClr val="88888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• </a:t>
            </a: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bármikor külön nyilatkozni, arról, hogy a bűncselekmény következtében milyen testi, lelki sérelmet szenvedett, milyen vagyoni hátrány érte, illetve kívánja-e a terhelt bűnösségének megállapítását és megbüntetését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különleges bánásmódot igényelni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tanúként megjelenési költsége megtérítésére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segítőt igénybe venni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bizonyítékot előterjeszteni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indítványt, észrevételt tenni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perbeszédek során felszólalni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iratokat megismerni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kérdéseket feltenni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jogorvoslattal élni</a:t>
            </a:r>
            <a:endParaRPr sz="1300"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magánvádlóként, pótmagánvádlóként fellépni</a:t>
            </a:r>
            <a:endParaRPr sz="1300" u="sng" dirty="0">
              <a:solidFill>
                <a:srgbClr val="888888"/>
              </a:solidFill>
              <a:latin typeface="Constantia" panose="0203060205030603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35650" y="5863625"/>
            <a:ext cx="1501800" cy="57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K Ö T E L E S</a:t>
            </a:r>
            <a:endParaRPr sz="1800" dirty="0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F497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760025" y="6054725"/>
            <a:ext cx="348900" cy="195300"/>
          </a:xfrm>
          <a:prstGeom prst="rightArrow">
            <a:avLst>
              <a:gd name="adj1" fmla="val 50000"/>
              <a:gd name="adj2" fmla="val 662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231525" y="5611775"/>
            <a:ext cx="6623700" cy="1081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 cmpd="sng">
            <a:solidFill>
              <a:srgbClr val="88888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• </a:t>
            </a:r>
            <a:r>
              <a:rPr lang="hu-HU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az eljárási cselekményeken (pl. szakértői vizsgálaton) részt venni</a:t>
            </a:r>
            <a:endParaRPr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lakcímét, tartózkodási helyét 3 napon belül bejelenteni</a:t>
            </a:r>
            <a:endParaRPr b="1" dirty="0">
              <a:solidFill>
                <a:schemeClr val="dk1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dk1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• tanúként vallomást tenni</a:t>
            </a:r>
            <a:endParaRPr sz="1200" u="sng" dirty="0">
              <a:solidFill>
                <a:srgbClr val="888888"/>
              </a:solidFill>
              <a:latin typeface="Constantia" panose="0203060205030603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29771" y="1210197"/>
            <a:ext cx="84486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1" dirty="0">
                <a:solidFill>
                  <a:srgbClr val="A697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É R T E T </a:t>
            </a:r>
            <a:r>
              <a:rPr lang="hu-HU" sz="2600" b="1" dirty="0" err="1">
                <a:solidFill>
                  <a:srgbClr val="A697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hu-HU" sz="2600" b="1" dirty="0">
                <a:solidFill>
                  <a:srgbClr val="A697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b="1" dirty="0">
              <a:solidFill>
                <a:srgbClr val="A6976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>
                <a:solidFill>
                  <a:srgbClr val="4472C4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akinek a jogát vagy jogos érdekét a bűncselekmény közvetlenül sérti vagy veszélyezteti</a:t>
            </a:r>
            <a:endParaRPr sz="2600" b="1" dirty="0">
              <a:solidFill>
                <a:srgbClr val="A69765"/>
              </a:solidFill>
              <a:latin typeface="Constantia" panose="020306020503060303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47700" y="1076150"/>
            <a:ext cx="84486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1">
                <a:solidFill>
                  <a:srgbClr val="A697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Megegyezésen alapuló eljárások az új Be-ben</a:t>
            </a:r>
            <a:endParaRPr sz="2600">
              <a:solidFill>
                <a:srgbClr val="A69765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87900" y="1798825"/>
            <a:ext cx="3676500" cy="68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A z   ü g y é s z   e l j á r á s a</a:t>
            </a:r>
            <a:r>
              <a:rPr lang="hu-HU" sz="1800" dirty="0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dirty="0">
              <a:solidFill>
                <a:srgbClr val="88888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a   v á d e m e l é s   e l ő t </a:t>
            </a:r>
            <a:r>
              <a:rPr lang="hu-HU" dirty="0" err="1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endParaRPr dirty="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253125" y="1798813"/>
            <a:ext cx="4624800" cy="68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A   b í r ó s á g   e l j á r á s a  </a:t>
            </a:r>
            <a:endParaRPr sz="1800" dirty="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a z   e l ő k é s z í t ő   ü l é s e n</a:t>
            </a:r>
            <a:r>
              <a:rPr lang="hu-HU" sz="1800" dirty="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dirty="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88550" y="2652525"/>
            <a:ext cx="3232800" cy="81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E G Y E Z S É G</a:t>
            </a:r>
            <a:endParaRPr sz="160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a  b e i s m e r é s r ő l   </a:t>
            </a:r>
            <a:endParaRPr sz="15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388675" y="3748675"/>
            <a:ext cx="3232800" cy="1977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Á l t a l á n o s   e l j á r á s</a:t>
            </a:r>
            <a:r>
              <a:rPr lang="hu-HU" sz="1600" b="1" dirty="0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600" b="1" dirty="0">
              <a:solidFill>
                <a:srgbClr val="85200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A69765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mes New Roman"/>
              <a:buChar char="●"/>
            </a:pPr>
            <a:r>
              <a:rPr lang="hu-HU" sz="15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formális egyezség nélkül </a:t>
            </a:r>
            <a:endParaRPr sz="1500" b="1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mes New Roman"/>
              <a:buChar char="●"/>
            </a:pPr>
            <a:r>
              <a:rPr lang="hu-HU" sz="15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vádiratban az ügyész indítványt tehet a konkrét szankció mértékére is </a:t>
            </a:r>
            <a:endParaRPr sz="1500" b="1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296862" y="2690313"/>
            <a:ext cx="2222788" cy="81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B í r ó i  j ó v á h a g y á s</a:t>
            </a:r>
            <a:endParaRPr sz="1600" dirty="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355150" y="3921988"/>
            <a:ext cx="2157000" cy="72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8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B e i s m e r é s</a:t>
            </a:r>
            <a:endParaRPr sz="12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4355150" y="4905788"/>
            <a:ext cx="2164500" cy="72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N i n c s   </a:t>
            </a:r>
            <a:endParaRPr sz="18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B e i s m e r é s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168275" y="2690313"/>
            <a:ext cx="1681200" cy="194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Í T É L E T</a:t>
            </a:r>
            <a:endParaRPr sz="2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168200" y="4848113"/>
            <a:ext cx="1681200" cy="1010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A697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T Á R G Y A L Á S</a:t>
            </a:r>
            <a:endParaRPr sz="1600" dirty="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lefolytatása az általános szabályok szerint</a:t>
            </a:r>
            <a:endParaRPr b="1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756750" y="5897475"/>
            <a:ext cx="77580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A   t é n y á l </a:t>
            </a:r>
            <a:r>
              <a:rPr lang="hu-HU" sz="1300" dirty="0" err="1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á s   é s   a   j o g i   m i n ő s í t é s   n e m   l e h e t   m e g á l </a:t>
            </a:r>
            <a:r>
              <a:rPr lang="hu-HU" sz="1300" dirty="0" err="1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a p o d á s   t á r g y a !</a:t>
            </a:r>
            <a:endParaRPr sz="600" dirty="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K é t   f ő   e l e m e :   a   b ű n ö s </a:t>
            </a:r>
            <a:r>
              <a:rPr lang="hu-HU" sz="1300" dirty="0" err="1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é g   b e i s m e r é s e   é s   a   t á r g y a l á s h o z   v a l ó   j o g r ó l   </a:t>
            </a:r>
            <a:r>
              <a:rPr lang="hu-HU" sz="1300" dirty="0" err="1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hu-HU" sz="1300" dirty="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e m o n d á s !</a:t>
            </a:r>
            <a:endParaRPr sz="1300" dirty="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644613" y="2993163"/>
            <a:ext cx="3912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6644600" y="4179525"/>
            <a:ext cx="3912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648313" y="5180938"/>
            <a:ext cx="3912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7627775" y="4016088"/>
            <a:ext cx="704475" cy="5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3760349" y="2993175"/>
            <a:ext cx="4467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769574" y="4654400"/>
            <a:ext cx="446700" cy="20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1620875" y="2525225"/>
            <a:ext cx="6500400" cy="157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3200" b="1" i="1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Köszönjük megtisztelő figyelmüket!</a:t>
            </a:r>
            <a:endParaRPr sz="3200" b="1" i="1" dirty="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1" dirty="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20574" y="5430075"/>
            <a:ext cx="1938531" cy="15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u-HU" sz="1000" b="1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Legfőbb Ügyészség Kabinet</a:t>
            </a:r>
          </a:p>
          <a:p>
            <a:pPr lvl="0">
              <a:lnSpc>
                <a:spcPct val="115000"/>
              </a:lnSpc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1055 Budapest, Markó utca 16.</a:t>
            </a:r>
          </a:p>
          <a:p>
            <a:pPr lvl="0">
              <a:lnSpc>
                <a:spcPct val="115000"/>
              </a:lnSpc>
            </a:pPr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1372 Budapest, Pf. 438.</a:t>
            </a:r>
          </a:p>
          <a:p>
            <a:pPr lvl="0"/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Telefon: (1) 354-5628, 354-5774</a:t>
            </a:r>
          </a:p>
          <a:p>
            <a:pPr lvl="0"/>
            <a:r>
              <a:rPr lang="hu-HU" sz="1000" i="1" dirty="0">
                <a:solidFill>
                  <a:srgbClr val="666666"/>
                </a:solidFill>
                <a:latin typeface="Constantia" panose="02030602050306030303" pitchFamily="18" charset="0"/>
                <a:ea typeface="EB Garamond"/>
                <a:cs typeface="EB Garamond"/>
                <a:sym typeface="EB Garamond"/>
              </a:rPr>
              <a:t>E-mail: kabinet@mku.hu </a:t>
            </a:r>
            <a:endParaRPr lang="hu-HU" sz="1000" dirty="0">
              <a:solidFill>
                <a:srgbClr val="666666"/>
              </a:solidFill>
              <a:latin typeface="Constantia" panose="02030602050306030303" pitchFamily="18" charset="0"/>
              <a:ea typeface="EB Garamond"/>
              <a:cs typeface="EB Garamond"/>
              <a:sym typeface="EB Garamo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1004</Words>
  <Application>Microsoft Office PowerPoint</Application>
  <PresentationFormat>Diavetítés a képernyőre (4:3 oldalarány)</PresentationFormat>
  <Paragraphs>153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8" baseType="lpstr">
      <vt:lpstr>Noto Symbol</vt:lpstr>
      <vt:lpstr>Times New Roman</vt:lpstr>
      <vt:lpstr>Open Sans</vt:lpstr>
      <vt:lpstr>Impact</vt:lpstr>
      <vt:lpstr>Arial</vt:lpstr>
      <vt:lpstr>Georgia</vt:lpstr>
      <vt:lpstr>Constantia</vt:lpstr>
      <vt:lpstr>Cambria</vt:lpstr>
      <vt:lpstr>EB Garamond</vt:lpstr>
      <vt:lpstr>Economica</vt:lpstr>
      <vt:lpstr>Calibri</vt:lpstr>
      <vt:lpstr>Luxe</vt:lpstr>
      <vt:lpstr>Az ügyész változó szerepe az új büntetőeljárásban</vt:lpstr>
      <vt:lpstr>PowerPoint-bemutató</vt:lpstr>
      <vt:lpstr>PowerPoint-bemutató</vt:lpstr>
      <vt:lpstr>PowerPoint-bemutató</vt:lpstr>
      <vt:lpstr>PowerPoint-bemutató</vt:lpstr>
      <vt:lpstr>Köszönjük megtisztelő figyelmüket!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ügyész változó szerepe az új büntetőeljárásban</dc:title>
  <dc:creator>Vida József dr.</dc:creator>
  <cp:lastModifiedBy>Dr. Borsodi-Buss Emese</cp:lastModifiedBy>
  <cp:revision>2</cp:revision>
  <dcterms:modified xsi:type="dcterms:W3CDTF">2018-07-02T11:02:45Z</dcterms:modified>
</cp:coreProperties>
</file>